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5" r:id="rId3"/>
    <p:sldId id="257" r:id="rId4"/>
    <p:sldId id="260" r:id="rId5"/>
    <p:sldId id="259" r:id="rId6"/>
    <p:sldId id="273" r:id="rId7"/>
    <p:sldId id="258" r:id="rId8"/>
    <p:sldId id="261" r:id="rId9"/>
    <p:sldId id="266" r:id="rId10"/>
    <p:sldId id="263" r:id="rId11"/>
    <p:sldId id="264" r:id="rId12"/>
    <p:sldId id="267"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ayak Lal Bhatnagar" initials="VLB" lastIdx="1" clrIdx="0">
    <p:extLst>
      <p:ext uri="{19B8F6BF-5375-455C-9EA6-DF929625EA0E}">
        <p15:presenceInfo xmlns:p15="http://schemas.microsoft.com/office/powerpoint/2012/main" userId="987ef8578f7673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42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35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86F77-4425-40F1-92A5-0244B5595DC0}" type="datetimeFigureOut">
              <a:rPr lang="en-IN" smtClean="0"/>
              <a:t>26-05-2021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16CDF-29BC-4A44-9348-A1AC159B7F00}" type="slidenum">
              <a:rPr lang="en-IN" smtClean="0"/>
              <a:t>‹#›</a:t>
            </a:fld>
            <a:endParaRPr lang="en-IN"/>
          </a:p>
        </p:txBody>
      </p:sp>
    </p:spTree>
    <p:extLst>
      <p:ext uri="{BB962C8B-B14F-4D97-AF65-F5344CB8AC3E}">
        <p14:creationId xmlns:p14="http://schemas.microsoft.com/office/powerpoint/2010/main" val="2840264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A16CDF-29BC-4A44-9348-A1AC159B7F00}" type="slidenum">
              <a:rPr lang="en-IN" smtClean="0"/>
              <a:t>8</a:t>
            </a:fld>
            <a:endParaRPr lang="en-IN"/>
          </a:p>
        </p:txBody>
      </p:sp>
    </p:spTree>
    <p:extLst>
      <p:ext uri="{BB962C8B-B14F-4D97-AF65-F5344CB8AC3E}">
        <p14:creationId xmlns:p14="http://schemas.microsoft.com/office/powerpoint/2010/main" val="3881227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A16CDF-29BC-4A44-9348-A1AC159B7F00}" type="slidenum">
              <a:rPr lang="en-IN" smtClean="0"/>
              <a:t>9</a:t>
            </a:fld>
            <a:endParaRPr lang="en-IN"/>
          </a:p>
        </p:txBody>
      </p:sp>
    </p:spTree>
    <p:extLst>
      <p:ext uri="{BB962C8B-B14F-4D97-AF65-F5344CB8AC3E}">
        <p14:creationId xmlns:p14="http://schemas.microsoft.com/office/powerpoint/2010/main" val="360646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E5854-1BC5-4598-A809-33EF0C8E53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578019-24A5-4A1F-9C3B-02F974395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BD15DA-6775-40DC-860B-34A52780A99D}"/>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5" name="Footer Placeholder 4">
            <a:extLst>
              <a:ext uri="{FF2B5EF4-FFF2-40B4-BE49-F238E27FC236}">
                <a16:creationId xmlns:a16="http://schemas.microsoft.com/office/drawing/2014/main" id="{3DF6878C-ADE3-454E-87DE-E1EEF0925C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A68447-36C1-4369-A3DB-866D3E3D2477}"/>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3924899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D31FC-DBCF-442A-8528-BE582DD10B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2153C0-30C0-4964-8712-1AE46EE2BC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0E4E33-0B5E-441A-BBDC-32920F4122AF}"/>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5" name="Footer Placeholder 4">
            <a:extLst>
              <a:ext uri="{FF2B5EF4-FFF2-40B4-BE49-F238E27FC236}">
                <a16:creationId xmlns:a16="http://schemas.microsoft.com/office/drawing/2014/main" id="{F6C7FFE7-8B9F-4568-A7D8-CE8EDB7E8C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E89ABC-D693-4637-834A-E4FE007FD0F2}"/>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3393929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605824-581B-43CF-86FA-DBCAED25D3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009A56-B741-46DA-86AF-946342B3B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676959-3078-469C-82C5-3052D92BE3B3}"/>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5" name="Footer Placeholder 4">
            <a:extLst>
              <a:ext uri="{FF2B5EF4-FFF2-40B4-BE49-F238E27FC236}">
                <a16:creationId xmlns:a16="http://schemas.microsoft.com/office/drawing/2014/main" id="{55243646-4599-4599-9B0D-5E0490D4E7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B8EDDC-C080-48AF-801A-5A3C229BF66B}"/>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3418815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360E-0B69-48C4-BA54-1A22C7B96D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B24E2F-3505-4965-9CE7-1D38356371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7D2B21-21B0-483D-A4A4-0627EC0F8901}"/>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5" name="Footer Placeholder 4">
            <a:extLst>
              <a:ext uri="{FF2B5EF4-FFF2-40B4-BE49-F238E27FC236}">
                <a16:creationId xmlns:a16="http://schemas.microsoft.com/office/drawing/2014/main" id="{B04BF215-2AAE-43A6-A855-C49466651F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7A2AA6-71E5-443A-A0C4-F3E1BAC6BC34}"/>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326313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1FD4-00AD-4971-A52D-353A11B242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E4112A-CF36-498C-92D2-F8C977861E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6DDC80-9C42-4BB3-91B8-3551FC69B86D}"/>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5" name="Footer Placeholder 4">
            <a:extLst>
              <a:ext uri="{FF2B5EF4-FFF2-40B4-BE49-F238E27FC236}">
                <a16:creationId xmlns:a16="http://schemas.microsoft.com/office/drawing/2014/main" id="{C8D875B9-1748-4F42-BFCF-662620A1E1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00F7E-4332-49F2-BF8E-ED6B6C1CBADF}"/>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3770618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692E-DE89-4A35-8DBF-A56A727714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803887-9A32-493A-A796-F3A3C6D96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E4843F-9855-4967-96FB-AF1892AB80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AD734A-FB75-4225-B54B-B445AB0A6BD7}"/>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6" name="Footer Placeholder 5">
            <a:extLst>
              <a:ext uri="{FF2B5EF4-FFF2-40B4-BE49-F238E27FC236}">
                <a16:creationId xmlns:a16="http://schemas.microsoft.com/office/drawing/2014/main" id="{F4E3123B-8A5F-40E2-A737-D4F34949B8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569680-7038-424F-8B91-F130F0FD03BD}"/>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2407924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DE46B-4467-462D-AB5C-80B78EB6D7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9F24AD-0A26-4585-81EC-479C60D79B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0528E-D10E-414E-99D6-9244942947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9913F2-0811-4469-9435-9D7CD0ABD1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85DB46-9526-4E57-BC02-87815B9BA9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1D1ABB-9785-462F-BC03-D813B7E0B59D}"/>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8" name="Footer Placeholder 7">
            <a:extLst>
              <a:ext uri="{FF2B5EF4-FFF2-40B4-BE49-F238E27FC236}">
                <a16:creationId xmlns:a16="http://schemas.microsoft.com/office/drawing/2014/main" id="{2449A015-32C6-4F46-A28E-8388DEEDB6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B9C4548-BB5C-46EF-A021-4C483ED5886C}"/>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634708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5178-6E41-4A84-AC15-4D7E8931AAD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B2B42D-77A0-44D5-80F3-3E9DAE637A50}"/>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4" name="Footer Placeholder 3">
            <a:extLst>
              <a:ext uri="{FF2B5EF4-FFF2-40B4-BE49-F238E27FC236}">
                <a16:creationId xmlns:a16="http://schemas.microsoft.com/office/drawing/2014/main" id="{A1A5156E-9EE3-49E7-85D6-3C6D193E64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BE8C1B-61ED-42E7-90EF-3505D91A6478}"/>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1013300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3746F-48D7-47DE-A2E7-71E6B792112C}"/>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3" name="Footer Placeholder 2">
            <a:extLst>
              <a:ext uri="{FF2B5EF4-FFF2-40B4-BE49-F238E27FC236}">
                <a16:creationId xmlns:a16="http://schemas.microsoft.com/office/drawing/2014/main" id="{A396B2E0-A778-4E6A-9DE2-2736B58F14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7E09FC-6B22-42C6-AD4A-28698105013E}"/>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386674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316A-BB52-40DB-B461-4E09FF0E4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57DCBE-6E5B-4BB3-852B-AAE60E6550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615DE2-0D50-4E1E-B653-9F11B9452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907F9-6C2F-44C9-85B6-228989EB087D}"/>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6" name="Footer Placeholder 5">
            <a:extLst>
              <a:ext uri="{FF2B5EF4-FFF2-40B4-BE49-F238E27FC236}">
                <a16:creationId xmlns:a16="http://schemas.microsoft.com/office/drawing/2014/main" id="{F9A43B3F-9C0F-4F8A-B14D-E0E3CBEA12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629F9C-4CCC-4E21-B371-8F4F3FA4CC61}"/>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357303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5D1EB-DC29-4B5B-8E58-23673EBA3F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57FB39-E967-4434-A905-4DC638DF6D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156C16-E832-4060-96C7-B6DC903A99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901D6D-7492-4CC7-B435-7D8DA0698097}"/>
              </a:ext>
            </a:extLst>
          </p:cNvPr>
          <p:cNvSpPr>
            <a:spLocks noGrp="1"/>
          </p:cNvSpPr>
          <p:nvPr>
            <p:ph type="dt" sz="half" idx="10"/>
          </p:nvPr>
        </p:nvSpPr>
        <p:spPr/>
        <p:txBody>
          <a:bodyPr/>
          <a:lstStyle/>
          <a:p>
            <a:fld id="{F773F244-41D5-4D61-8156-5F1097E987E6}" type="datetimeFigureOut">
              <a:rPr lang="en-IN" smtClean="0"/>
              <a:t>26-05-2021</a:t>
            </a:fld>
            <a:endParaRPr lang="en-IN"/>
          </a:p>
        </p:txBody>
      </p:sp>
      <p:sp>
        <p:nvSpPr>
          <p:cNvPr id="6" name="Footer Placeholder 5">
            <a:extLst>
              <a:ext uri="{FF2B5EF4-FFF2-40B4-BE49-F238E27FC236}">
                <a16:creationId xmlns:a16="http://schemas.microsoft.com/office/drawing/2014/main" id="{60D3737E-EE47-4C6F-8D6E-B89530A681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9D8270-2B8B-43B3-934F-7F9821BD754F}"/>
              </a:ext>
            </a:extLst>
          </p:cNvPr>
          <p:cNvSpPr>
            <a:spLocks noGrp="1"/>
          </p:cNvSpPr>
          <p:nvPr>
            <p:ph type="sldNum" sz="quarter" idx="12"/>
          </p:nvPr>
        </p:nvSpPr>
        <p:spPr/>
        <p:txBody>
          <a:bodyPr/>
          <a:lstStyle/>
          <a:p>
            <a:fld id="{32D73285-B291-4FE7-B249-7C79439802AA}" type="slidenum">
              <a:rPr lang="en-IN" smtClean="0"/>
              <a:t>‹#›</a:t>
            </a:fld>
            <a:endParaRPr lang="en-IN"/>
          </a:p>
        </p:txBody>
      </p:sp>
    </p:spTree>
    <p:extLst>
      <p:ext uri="{BB962C8B-B14F-4D97-AF65-F5344CB8AC3E}">
        <p14:creationId xmlns:p14="http://schemas.microsoft.com/office/powerpoint/2010/main" val="2640951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399D52-978C-43A0-9529-7D788226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4068326-2A2F-452C-840A-62748A1A56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5814FD-9C80-403C-BCB8-16E181A121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3F244-41D5-4D61-8156-5F1097E987E6}" type="datetimeFigureOut">
              <a:rPr lang="en-IN" smtClean="0"/>
              <a:t>26-05-2021</a:t>
            </a:fld>
            <a:endParaRPr lang="en-IN"/>
          </a:p>
        </p:txBody>
      </p:sp>
      <p:sp>
        <p:nvSpPr>
          <p:cNvPr id="5" name="Footer Placeholder 4">
            <a:extLst>
              <a:ext uri="{FF2B5EF4-FFF2-40B4-BE49-F238E27FC236}">
                <a16:creationId xmlns:a16="http://schemas.microsoft.com/office/drawing/2014/main" id="{906E8607-AADE-4E02-B6E5-6C40E5D03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D483A61-F526-403C-9D22-5A4B40A970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73285-B291-4FE7-B249-7C79439802AA}" type="slidenum">
              <a:rPr lang="en-IN" smtClean="0"/>
              <a:t>‹#›</a:t>
            </a:fld>
            <a:endParaRPr lang="en-IN"/>
          </a:p>
        </p:txBody>
      </p:sp>
    </p:spTree>
    <p:extLst>
      <p:ext uri="{BB962C8B-B14F-4D97-AF65-F5344CB8AC3E}">
        <p14:creationId xmlns:p14="http://schemas.microsoft.com/office/powerpoint/2010/main" val="574002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video" Target="../media/media2.mp4"/><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4.mp4"/><Relationship Id="rId7" Type="http://schemas.openxmlformats.org/officeDocument/2006/relationships/image" Target="../media/image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xml"/><Relationship Id="rId5" Type="http://schemas.openxmlformats.org/officeDocument/2006/relationships/slideLayout" Target="../slideLayouts/slideLayout5.xml"/><Relationship Id="rId10" Type="http://schemas.openxmlformats.org/officeDocument/2006/relationships/image" Target="../media/image10.png"/><Relationship Id="rId4" Type="http://schemas.openxmlformats.org/officeDocument/2006/relationships/video" Target="../media/media4.mp4"/><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B35316-76DF-4915-962A-88D461E5DF69}"/>
              </a:ext>
            </a:extLst>
          </p:cNvPr>
          <p:cNvSpPr txBox="1"/>
          <p:nvPr/>
        </p:nvSpPr>
        <p:spPr>
          <a:xfrm>
            <a:off x="1293779" y="3608961"/>
            <a:ext cx="4708187" cy="369651"/>
          </a:xfrm>
          <a:prstGeom prst="rect">
            <a:avLst/>
          </a:prstGeom>
          <a:noFill/>
        </p:spPr>
        <p:txBody>
          <a:bodyPr wrap="square" rtlCol="0">
            <a:spAutoFit/>
          </a:bodyPr>
          <a:lstStyle/>
          <a:p>
            <a:pPr algn="ctr"/>
            <a:r>
              <a:rPr lang="en-IN" dirty="0">
                <a:solidFill>
                  <a:schemeClr val="bg1"/>
                </a:solidFill>
                <a:latin typeface="Arial Black" panose="020B0A04020102020204" pitchFamily="34" charset="0"/>
              </a:rPr>
              <a:t>SELF DRIVING CAR</a:t>
            </a:r>
          </a:p>
        </p:txBody>
      </p:sp>
    </p:spTree>
    <p:extLst>
      <p:ext uri="{BB962C8B-B14F-4D97-AF65-F5344CB8AC3E}">
        <p14:creationId xmlns:p14="http://schemas.microsoft.com/office/powerpoint/2010/main" val="2105269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b="-12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96F9484-FF87-4303-9462-ED31247450CE}"/>
              </a:ext>
            </a:extLst>
          </p:cNvPr>
          <p:cNvSpPr/>
          <p:nvPr/>
        </p:nvSpPr>
        <p:spPr>
          <a:xfrm>
            <a:off x="10223770" y="3686783"/>
            <a:ext cx="1021404" cy="1099226"/>
          </a:xfrm>
          <a:prstGeom prst="ellipse">
            <a:avLst/>
          </a:prstGeom>
          <a:solidFill>
            <a:srgbClr val="000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683707D-F5C2-4DF2-8180-4D3A9A7F19AF}"/>
              </a:ext>
            </a:extLst>
          </p:cNvPr>
          <p:cNvSpPr>
            <a:spLocks noGrp="1"/>
          </p:cNvSpPr>
          <p:nvPr>
            <p:ph type="title"/>
          </p:nvPr>
        </p:nvSpPr>
        <p:spPr>
          <a:xfrm>
            <a:off x="838200" y="157845"/>
            <a:ext cx="10515600" cy="569944"/>
          </a:xfrm>
        </p:spPr>
        <p:txBody>
          <a:bodyPr>
            <a:normAutofit fontScale="90000"/>
          </a:bodyPr>
          <a:lstStyle/>
          <a:p>
            <a:pPr algn="ctr"/>
            <a:r>
              <a:rPr lang="en-IN" dirty="0">
                <a:solidFill>
                  <a:schemeClr val="bg1"/>
                </a:solidFill>
                <a:latin typeface="Arial Black" panose="020B0A04020102020204" pitchFamily="34" charset="0"/>
              </a:rPr>
              <a:t>Step 2: Neural Networks</a:t>
            </a:r>
            <a:endParaRPr lang="en-IN" dirty="0"/>
          </a:p>
        </p:txBody>
      </p:sp>
      <p:sp>
        <p:nvSpPr>
          <p:cNvPr id="3" name="Content Placeholder 2">
            <a:extLst>
              <a:ext uri="{FF2B5EF4-FFF2-40B4-BE49-F238E27FC236}">
                <a16:creationId xmlns:a16="http://schemas.microsoft.com/office/drawing/2014/main" id="{0D5FD5D7-CD5A-497D-8044-2F8CADD2869C}"/>
              </a:ext>
            </a:extLst>
          </p:cNvPr>
          <p:cNvSpPr>
            <a:spLocks noGrp="1"/>
          </p:cNvSpPr>
          <p:nvPr>
            <p:ph idx="1"/>
          </p:nvPr>
        </p:nvSpPr>
        <p:spPr>
          <a:xfrm>
            <a:off x="105747" y="727790"/>
            <a:ext cx="11980506" cy="3387010"/>
          </a:xfrm>
        </p:spPr>
        <p:txBody>
          <a:bodyPr>
            <a:normAutofit fontScale="85000" lnSpcReduction="20000"/>
          </a:bodyPr>
          <a:lstStyle/>
          <a:p>
            <a:pPr marL="0" indent="0">
              <a:buNone/>
            </a:pPr>
            <a:r>
              <a:rPr lang="en-IN" dirty="0">
                <a:solidFill>
                  <a:schemeClr val="bg1"/>
                </a:solidFill>
              </a:rPr>
              <a:t>The aim of using Neural Networks is to predict the steering angle using the images of the path and the lane.</a:t>
            </a:r>
          </a:p>
          <a:p>
            <a:pPr marL="0" indent="0">
              <a:buNone/>
            </a:pPr>
            <a:r>
              <a:rPr lang="en-IN" dirty="0">
                <a:solidFill>
                  <a:schemeClr val="bg1"/>
                </a:solidFill>
              </a:rPr>
              <a:t>Model Used: Convolution Neural Network</a:t>
            </a:r>
          </a:p>
          <a:p>
            <a:pPr marL="0" indent="0">
              <a:buNone/>
            </a:pPr>
            <a:r>
              <a:rPr lang="en-IN" dirty="0">
                <a:solidFill>
                  <a:schemeClr val="bg1"/>
                </a:solidFill>
              </a:rPr>
              <a:t>Layers: 5 Convo2d Layers with corresponding Pooling Layer with activation function of Exponential Logarithmic Unit (ELU), 4 Dense Layers and 1 Flatten Layer</a:t>
            </a:r>
          </a:p>
          <a:p>
            <a:pPr marL="0" indent="0">
              <a:buNone/>
            </a:pPr>
            <a:r>
              <a:rPr lang="en-IN" dirty="0">
                <a:solidFill>
                  <a:schemeClr val="bg1"/>
                </a:solidFill>
              </a:rPr>
              <a:t>Input: Image of size (200,66,3)</a:t>
            </a:r>
          </a:p>
          <a:p>
            <a:pPr marL="0" indent="0">
              <a:buNone/>
            </a:pPr>
            <a:r>
              <a:rPr lang="en-IN" dirty="0">
                <a:solidFill>
                  <a:schemeClr val="bg1"/>
                </a:solidFill>
              </a:rPr>
              <a:t>Output: Steering Angle</a:t>
            </a:r>
          </a:p>
          <a:p>
            <a:pPr marL="0" indent="0">
              <a:buNone/>
            </a:pPr>
            <a:r>
              <a:rPr lang="en-IN" dirty="0">
                <a:solidFill>
                  <a:schemeClr val="bg1"/>
                </a:solidFill>
              </a:rPr>
              <a:t>Transfer Learning is used in which we used the </a:t>
            </a:r>
          </a:p>
          <a:p>
            <a:pPr marL="0" indent="0">
              <a:buNone/>
            </a:pPr>
            <a:r>
              <a:rPr lang="en-IN" dirty="0">
                <a:solidFill>
                  <a:schemeClr val="bg1"/>
                </a:solidFill>
              </a:rPr>
              <a:t>pretrained weights of NVidia's self driving car model.</a:t>
            </a:r>
          </a:p>
        </p:txBody>
      </p:sp>
      <p:pic>
        <p:nvPicPr>
          <p:cNvPr id="6" name="Picture 5">
            <a:extLst>
              <a:ext uri="{FF2B5EF4-FFF2-40B4-BE49-F238E27FC236}">
                <a16:creationId xmlns:a16="http://schemas.microsoft.com/office/drawing/2014/main" id="{51396FA5-7F93-4368-8CC6-58A980BFA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238" y="2677886"/>
            <a:ext cx="5022015" cy="4078253"/>
          </a:xfrm>
          <a:prstGeom prst="rect">
            <a:avLst/>
          </a:prstGeom>
        </p:spPr>
      </p:pic>
    </p:spTree>
    <p:extLst>
      <p:ext uri="{BB962C8B-B14F-4D97-AF65-F5344CB8AC3E}">
        <p14:creationId xmlns:p14="http://schemas.microsoft.com/office/powerpoint/2010/main" val="2039550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010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B644F6A-8625-41C7-97D2-089475D97745}"/>
              </a:ext>
            </a:extLst>
          </p:cNvPr>
          <p:cNvSpPr/>
          <p:nvPr/>
        </p:nvSpPr>
        <p:spPr>
          <a:xfrm>
            <a:off x="9854119" y="3429000"/>
            <a:ext cx="1499681" cy="1512651"/>
          </a:xfrm>
          <a:prstGeom prst="ellipse">
            <a:avLst/>
          </a:prstGeom>
          <a:solidFill>
            <a:srgbClr val="000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683707D-F5C2-4DF2-8180-4D3A9A7F19AF}"/>
              </a:ext>
            </a:extLst>
          </p:cNvPr>
          <p:cNvSpPr>
            <a:spLocks noGrp="1"/>
          </p:cNvSpPr>
          <p:nvPr>
            <p:ph type="title"/>
          </p:nvPr>
        </p:nvSpPr>
        <p:spPr>
          <a:xfrm>
            <a:off x="98897" y="186233"/>
            <a:ext cx="2663758" cy="934843"/>
          </a:xfrm>
        </p:spPr>
        <p:txBody>
          <a:bodyPr>
            <a:normAutofit/>
          </a:bodyPr>
          <a:lstStyle/>
          <a:p>
            <a:pPr algn="ctr"/>
            <a:r>
              <a:rPr lang="en-IN" sz="2800" dirty="0">
                <a:solidFill>
                  <a:schemeClr val="bg1"/>
                </a:solidFill>
                <a:latin typeface="Arial Black" panose="020B0A04020102020204" pitchFamily="34" charset="0"/>
              </a:rPr>
              <a:t>Final Step Averaging</a:t>
            </a:r>
            <a:endParaRPr lang="en-IN" sz="2800" dirty="0"/>
          </a:p>
        </p:txBody>
      </p:sp>
    </p:spTree>
    <p:extLst>
      <p:ext uri="{BB962C8B-B14F-4D97-AF65-F5344CB8AC3E}">
        <p14:creationId xmlns:p14="http://schemas.microsoft.com/office/powerpoint/2010/main" val="3244925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VID-20210512-WA0001">
            <a:hlinkClick r:id="" action="ppaction://media"/>
            <a:extLst>
              <a:ext uri="{FF2B5EF4-FFF2-40B4-BE49-F238E27FC236}">
                <a16:creationId xmlns:a16="http://schemas.microsoft.com/office/drawing/2014/main" id="{6FDA5241-1844-4CAC-93DA-340094CAAC3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64600" y="676275"/>
            <a:ext cx="3943497" cy="5505450"/>
          </a:xfrm>
        </p:spPr>
      </p:pic>
      <p:sp>
        <p:nvSpPr>
          <p:cNvPr id="4" name="TextBox 3">
            <a:extLst>
              <a:ext uri="{FF2B5EF4-FFF2-40B4-BE49-F238E27FC236}">
                <a16:creationId xmlns:a16="http://schemas.microsoft.com/office/drawing/2014/main" id="{46679B04-FD68-4E39-BB90-135E37DDF0FD}"/>
              </a:ext>
            </a:extLst>
          </p:cNvPr>
          <p:cNvSpPr txBox="1"/>
          <p:nvPr/>
        </p:nvSpPr>
        <p:spPr>
          <a:xfrm>
            <a:off x="7343189" y="2367171"/>
            <a:ext cx="4389266" cy="2123658"/>
          </a:xfrm>
          <a:prstGeom prst="rect">
            <a:avLst/>
          </a:prstGeom>
          <a:noFill/>
        </p:spPr>
        <p:txBody>
          <a:bodyPr wrap="square" rtlCol="0">
            <a:spAutoFit/>
          </a:bodyPr>
          <a:lstStyle/>
          <a:p>
            <a:pPr algn="ctr"/>
            <a:r>
              <a:rPr lang="en-IN" sz="4400" dirty="0">
                <a:solidFill>
                  <a:schemeClr val="bg1"/>
                </a:solidFill>
                <a:latin typeface="Times New Roman" panose="02020603050405020304" pitchFamily="18" charset="0"/>
                <a:cs typeface="Times New Roman" panose="02020603050405020304" pitchFamily="18" charset="0"/>
              </a:rPr>
              <a:t>Project Demonstration Video</a:t>
            </a:r>
          </a:p>
        </p:txBody>
      </p:sp>
    </p:spTree>
    <p:extLst>
      <p:ext uri="{BB962C8B-B14F-4D97-AF65-F5344CB8AC3E}">
        <p14:creationId xmlns:p14="http://schemas.microsoft.com/office/powerpoint/2010/main" val="231297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2D9A-9246-46A9-BC98-ED3BDBD3291B}"/>
              </a:ext>
            </a:extLst>
          </p:cNvPr>
          <p:cNvSpPr>
            <a:spLocks noGrp="1"/>
          </p:cNvSpPr>
          <p:nvPr>
            <p:ph type="title"/>
          </p:nvPr>
        </p:nvSpPr>
        <p:spPr>
          <a:xfrm>
            <a:off x="4340967" y="1532444"/>
            <a:ext cx="3510065" cy="695190"/>
          </a:xfrm>
        </p:spPr>
        <p:txBody>
          <a:bodyPr>
            <a:normAutofit fontScale="90000"/>
          </a:bodyPr>
          <a:lstStyle/>
          <a:p>
            <a:r>
              <a:rPr lang="en-IN" dirty="0">
                <a:solidFill>
                  <a:schemeClr val="bg1"/>
                </a:solidFill>
                <a:latin typeface="Arial Black" panose="020B0A04020102020204" pitchFamily="34" charset="0"/>
              </a:rPr>
              <a:t>Advantages</a:t>
            </a:r>
          </a:p>
        </p:txBody>
      </p:sp>
      <p:sp>
        <p:nvSpPr>
          <p:cNvPr id="3" name="Content Placeholder 2">
            <a:extLst>
              <a:ext uri="{FF2B5EF4-FFF2-40B4-BE49-F238E27FC236}">
                <a16:creationId xmlns:a16="http://schemas.microsoft.com/office/drawing/2014/main" id="{C16382C5-2E2B-4F49-BBAF-5E0515C69912}"/>
              </a:ext>
            </a:extLst>
          </p:cNvPr>
          <p:cNvSpPr>
            <a:spLocks noGrp="1"/>
          </p:cNvSpPr>
          <p:nvPr>
            <p:ph idx="1"/>
          </p:nvPr>
        </p:nvSpPr>
        <p:spPr>
          <a:xfrm>
            <a:off x="838200" y="3706237"/>
            <a:ext cx="10515600" cy="2942279"/>
          </a:xfrm>
        </p:spPr>
        <p:txBody>
          <a:bodyPr/>
          <a:lstStyle/>
          <a:p>
            <a:pPr marL="514350" indent="-514350">
              <a:buFont typeface="+mj-lt"/>
              <a:buAutoNum type="arabicPeriod"/>
            </a:pPr>
            <a:r>
              <a:rPr lang="en-IN" dirty="0">
                <a:solidFill>
                  <a:schemeClr val="bg1"/>
                </a:solidFill>
                <a:latin typeface="Arial Narrow" panose="020B0606020202030204" pitchFamily="34" charset="0"/>
              </a:rPr>
              <a:t>Image Processing has to be done only once and works automatically on New Realtime Data.</a:t>
            </a:r>
          </a:p>
          <a:p>
            <a:pPr marL="514350" indent="-514350">
              <a:buFont typeface="+mj-lt"/>
              <a:buAutoNum type="arabicPeriod"/>
            </a:pPr>
            <a:r>
              <a:rPr lang="en-IN" dirty="0">
                <a:solidFill>
                  <a:schemeClr val="bg1"/>
                </a:solidFill>
                <a:latin typeface="Arial Narrow" panose="020B0606020202030204" pitchFamily="34" charset="0"/>
              </a:rPr>
              <a:t>If we provide a large data set along with embedded sensors the system works perfectly (Compatibility of Sensors and Software)</a:t>
            </a:r>
          </a:p>
          <a:p>
            <a:pPr marL="514350" indent="-514350">
              <a:buFont typeface="+mj-lt"/>
              <a:buAutoNum type="arabicPeriod"/>
            </a:pPr>
            <a:r>
              <a:rPr lang="en-IN" dirty="0">
                <a:solidFill>
                  <a:schemeClr val="bg1"/>
                </a:solidFill>
                <a:latin typeface="Arial Narrow" panose="020B0606020202030204" pitchFamily="34" charset="0"/>
              </a:rPr>
              <a:t>It is platform independent and with some minor changes can run on any OS and with any language.</a:t>
            </a:r>
          </a:p>
        </p:txBody>
      </p:sp>
    </p:spTree>
    <p:extLst>
      <p:ext uri="{BB962C8B-B14F-4D97-AF65-F5344CB8AC3E}">
        <p14:creationId xmlns:p14="http://schemas.microsoft.com/office/powerpoint/2010/main" val="1458054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2D9A-9246-46A9-BC98-ED3BDBD3291B}"/>
              </a:ext>
            </a:extLst>
          </p:cNvPr>
          <p:cNvSpPr>
            <a:spLocks noGrp="1"/>
          </p:cNvSpPr>
          <p:nvPr>
            <p:ph type="title"/>
          </p:nvPr>
        </p:nvSpPr>
        <p:spPr>
          <a:xfrm>
            <a:off x="4340967" y="1532444"/>
            <a:ext cx="3510065" cy="695190"/>
          </a:xfrm>
        </p:spPr>
        <p:txBody>
          <a:bodyPr>
            <a:normAutofit fontScale="90000"/>
          </a:bodyPr>
          <a:lstStyle/>
          <a:p>
            <a:r>
              <a:rPr lang="en-IN" dirty="0">
                <a:solidFill>
                  <a:schemeClr val="bg1"/>
                </a:solidFill>
                <a:latin typeface="Arial Black" panose="020B0A04020102020204" pitchFamily="34" charset="0"/>
              </a:rPr>
              <a:t>Limitations</a:t>
            </a:r>
          </a:p>
        </p:txBody>
      </p:sp>
      <p:sp>
        <p:nvSpPr>
          <p:cNvPr id="3" name="Content Placeholder 2">
            <a:extLst>
              <a:ext uri="{FF2B5EF4-FFF2-40B4-BE49-F238E27FC236}">
                <a16:creationId xmlns:a16="http://schemas.microsoft.com/office/drawing/2014/main" id="{C16382C5-2E2B-4F49-BBAF-5E0515C69912}"/>
              </a:ext>
            </a:extLst>
          </p:cNvPr>
          <p:cNvSpPr>
            <a:spLocks noGrp="1"/>
          </p:cNvSpPr>
          <p:nvPr>
            <p:ph idx="1"/>
          </p:nvPr>
        </p:nvSpPr>
        <p:spPr>
          <a:xfrm>
            <a:off x="838200" y="3706237"/>
            <a:ext cx="10515600" cy="2942279"/>
          </a:xfrm>
        </p:spPr>
        <p:txBody>
          <a:bodyPr/>
          <a:lstStyle/>
          <a:p>
            <a:pPr marL="514350" indent="-514350">
              <a:buFont typeface="+mj-lt"/>
              <a:buAutoNum type="arabicPeriod"/>
            </a:pPr>
            <a:r>
              <a:rPr lang="en-IN" dirty="0">
                <a:solidFill>
                  <a:schemeClr val="bg1"/>
                </a:solidFill>
                <a:latin typeface="Arial Narrow" panose="020B0606020202030204" pitchFamily="34" charset="0"/>
              </a:rPr>
              <a:t>Small size of Training Data.</a:t>
            </a:r>
          </a:p>
          <a:p>
            <a:pPr marL="514350" indent="-514350">
              <a:buFont typeface="+mj-lt"/>
              <a:buAutoNum type="arabicPeriod"/>
            </a:pPr>
            <a:r>
              <a:rPr lang="en-IN" dirty="0">
                <a:solidFill>
                  <a:schemeClr val="bg1"/>
                </a:solidFill>
                <a:latin typeface="Arial Narrow" panose="020B0606020202030204" pitchFamily="34" charset="0"/>
              </a:rPr>
              <a:t>Require High Resolution and Quality Camera with Night Vision, as Raspberry Pi Camera will not work properly in Low Light.</a:t>
            </a:r>
          </a:p>
          <a:p>
            <a:pPr marL="514350" indent="-514350">
              <a:buFont typeface="+mj-lt"/>
              <a:buAutoNum type="arabicPeriod"/>
            </a:pPr>
            <a:r>
              <a:rPr lang="en-IN" dirty="0">
                <a:solidFill>
                  <a:schemeClr val="bg1"/>
                </a:solidFill>
                <a:latin typeface="Arial Narrow" panose="020B0606020202030204" pitchFamily="34" charset="0"/>
              </a:rPr>
              <a:t>Quality of Motors: They require high current and correct voltage to function properly.</a:t>
            </a:r>
          </a:p>
        </p:txBody>
      </p:sp>
    </p:spTree>
    <p:extLst>
      <p:ext uri="{BB962C8B-B14F-4D97-AF65-F5344CB8AC3E}">
        <p14:creationId xmlns:p14="http://schemas.microsoft.com/office/powerpoint/2010/main" val="2576500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t="-6000" r="-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249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b="-12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DD2772B-B377-4588-9C54-8C6063AF4BB4}"/>
              </a:ext>
            </a:extLst>
          </p:cNvPr>
          <p:cNvSpPr/>
          <p:nvPr/>
        </p:nvSpPr>
        <p:spPr>
          <a:xfrm>
            <a:off x="10186481" y="3570051"/>
            <a:ext cx="1167319" cy="1210755"/>
          </a:xfrm>
          <a:prstGeom prst="ellipse">
            <a:avLst/>
          </a:prstGeom>
          <a:solidFill>
            <a:srgbClr val="000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683707D-F5C2-4DF2-8180-4D3A9A7F19AF}"/>
              </a:ext>
            </a:extLst>
          </p:cNvPr>
          <p:cNvSpPr>
            <a:spLocks noGrp="1"/>
          </p:cNvSpPr>
          <p:nvPr>
            <p:ph type="title"/>
          </p:nvPr>
        </p:nvSpPr>
        <p:spPr>
          <a:xfrm>
            <a:off x="3306146" y="264674"/>
            <a:ext cx="5579707" cy="646551"/>
          </a:xfrm>
        </p:spPr>
        <p:txBody>
          <a:bodyPr>
            <a:normAutofit fontScale="90000"/>
          </a:bodyPr>
          <a:lstStyle/>
          <a:p>
            <a:r>
              <a:rPr lang="en-IN" dirty="0">
                <a:solidFill>
                  <a:schemeClr val="bg1"/>
                </a:solidFill>
                <a:latin typeface="Arial Black" panose="020B0A04020102020204" pitchFamily="34" charset="0"/>
              </a:rPr>
              <a:t>Problem Statement</a:t>
            </a:r>
          </a:p>
        </p:txBody>
      </p:sp>
      <p:sp>
        <p:nvSpPr>
          <p:cNvPr id="3" name="Content Placeholder 2">
            <a:extLst>
              <a:ext uri="{FF2B5EF4-FFF2-40B4-BE49-F238E27FC236}">
                <a16:creationId xmlns:a16="http://schemas.microsoft.com/office/drawing/2014/main" id="{0D5FD5D7-CD5A-497D-8044-2F8CADD2869C}"/>
              </a:ext>
            </a:extLst>
          </p:cNvPr>
          <p:cNvSpPr>
            <a:spLocks noGrp="1"/>
          </p:cNvSpPr>
          <p:nvPr>
            <p:ph idx="1"/>
          </p:nvPr>
        </p:nvSpPr>
        <p:spPr>
          <a:xfrm>
            <a:off x="838200" y="911225"/>
            <a:ext cx="10815536" cy="3427311"/>
          </a:xfrm>
        </p:spPr>
        <p:txBody>
          <a:bodyPr>
            <a:normAutofit fontScale="92500"/>
          </a:bodyPr>
          <a:lstStyle/>
          <a:p>
            <a:pPr marL="0" indent="0">
              <a:buNone/>
            </a:pP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1.25 million people die in road accidents globally every year, or on an average 3287 deaths per day and 20-50 million people get injured and disabled for life annually, as reported by World Health Organization (WHO). International Road Federation (IRF), Geneva report says that India has the highest number of road deaths and ranking first while accounting for 10% of global road accidents. It is found that 78% of road accidents are due to drivers’ fault or human error in driving and it is interesting to address this human issue with deployment of technology in the form of Driverless Car. This helps in significant savings in time and will reduce the number of road accidents</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IN"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179663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b="-12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0F8EB0E-41A4-4F74-995C-5CFB867759F6}"/>
              </a:ext>
            </a:extLst>
          </p:cNvPr>
          <p:cNvSpPr/>
          <p:nvPr/>
        </p:nvSpPr>
        <p:spPr>
          <a:xfrm>
            <a:off x="10204315" y="3579778"/>
            <a:ext cx="1079770" cy="1089498"/>
          </a:xfrm>
          <a:prstGeom prst="ellipse">
            <a:avLst/>
          </a:prstGeom>
          <a:solidFill>
            <a:srgbClr val="000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683707D-F5C2-4DF2-8180-4D3A9A7F19AF}"/>
              </a:ext>
            </a:extLst>
          </p:cNvPr>
          <p:cNvSpPr>
            <a:spLocks noGrp="1"/>
          </p:cNvSpPr>
          <p:nvPr>
            <p:ph type="title"/>
          </p:nvPr>
        </p:nvSpPr>
        <p:spPr>
          <a:xfrm>
            <a:off x="4263147" y="264674"/>
            <a:ext cx="3665706" cy="646551"/>
          </a:xfrm>
        </p:spPr>
        <p:txBody>
          <a:bodyPr>
            <a:normAutofit fontScale="90000"/>
          </a:bodyPr>
          <a:lstStyle/>
          <a:p>
            <a:r>
              <a:rPr lang="en-IN" dirty="0">
                <a:solidFill>
                  <a:schemeClr val="bg1"/>
                </a:solidFill>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0D5FD5D7-CD5A-497D-8044-2F8CADD2869C}"/>
              </a:ext>
            </a:extLst>
          </p:cNvPr>
          <p:cNvSpPr>
            <a:spLocks noGrp="1"/>
          </p:cNvSpPr>
          <p:nvPr>
            <p:ph idx="1"/>
          </p:nvPr>
        </p:nvSpPr>
        <p:spPr>
          <a:xfrm>
            <a:off x="838200" y="911225"/>
            <a:ext cx="10815536" cy="3427311"/>
          </a:xfrm>
        </p:spPr>
        <p:txBody>
          <a:bodyPr/>
          <a:lstStyle/>
          <a:p>
            <a:pPr marL="0" indent="0">
              <a:buNone/>
            </a:pPr>
            <a:r>
              <a:rPr lang="en-US" dirty="0">
                <a:solidFill>
                  <a:schemeClr val="bg1"/>
                </a:solidFill>
                <a:latin typeface="Arial Narrow" panose="020B0606020202030204" pitchFamily="34" charset="0"/>
              </a:rPr>
              <a:t>A self-driving car is a car that can sense its surrounding and navigate without any human input. Self-driving cars are also known as autonomous cars, driver less cars, or robotic cars.  Currently, cars are semi-automated and require human control.</a:t>
            </a:r>
          </a:p>
          <a:p>
            <a:pPr marL="0" indent="0">
              <a:buNone/>
            </a:pPr>
            <a:r>
              <a:rPr lang="en-US" dirty="0">
                <a:solidFill>
                  <a:schemeClr val="bg1"/>
                </a:solidFill>
                <a:latin typeface="Arial Narrow" panose="020B0606020202030204" pitchFamily="34" charset="0"/>
              </a:rPr>
              <a:t>Autonomous cars work with the use of different technologies including laser light, GPS, computer vision, radar, etc. </a:t>
            </a:r>
          </a:p>
          <a:p>
            <a:pPr marL="0" indent="0">
              <a:buNone/>
            </a:pPr>
            <a:r>
              <a:rPr lang="en-US" dirty="0">
                <a:solidFill>
                  <a:schemeClr val="bg1"/>
                </a:solidFill>
                <a:latin typeface="Arial Narrow" panose="020B0606020202030204" pitchFamily="34" charset="0"/>
              </a:rPr>
              <a:t>There are many challenges in the field and research is going in full-flow from the best researchers in the industry.</a:t>
            </a:r>
            <a:endParaRPr lang="en-IN"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644606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707D-F5C2-4DF2-8180-4D3A9A7F19AF}"/>
              </a:ext>
            </a:extLst>
          </p:cNvPr>
          <p:cNvSpPr>
            <a:spLocks noGrp="1"/>
          </p:cNvSpPr>
          <p:nvPr>
            <p:ph type="title"/>
          </p:nvPr>
        </p:nvSpPr>
        <p:spPr>
          <a:xfrm>
            <a:off x="3310242" y="146591"/>
            <a:ext cx="8100708" cy="802194"/>
          </a:xfrm>
        </p:spPr>
        <p:txBody>
          <a:bodyPr/>
          <a:lstStyle/>
          <a:p>
            <a:r>
              <a:rPr lang="en-IN" dirty="0">
                <a:latin typeface="Arial Black" panose="020B0A04020102020204" pitchFamily="34" charset="0"/>
              </a:rPr>
              <a:t>Team Members and Roles</a:t>
            </a:r>
          </a:p>
        </p:txBody>
      </p:sp>
      <p:sp>
        <p:nvSpPr>
          <p:cNvPr id="3" name="Content Placeholder 2">
            <a:extLst>
              <a:ext uri="{FF2B5EF4-FFF2-40B4-BE49-F238E27FC236}">
                <a16:creationId xmlns:a16="http://schemas.microsoft.com/office/drawing/2014/main" id="{0D5FD5D7-CD5A-497D-8044-2F8CADD2869C}"/>
              </a:ext>
            </a:extLst>
          </p:cNvPr>
          <p:cNvSpPr>
            <a:spLocks noGrp="1"/>
          </p:cNvSpPr>
          <p:nvPr>
            <p:ph idx="1"/>
          </p:nvPr>
        </p:nvSpPr>
        <p:spPr>
          <a:xfrm>
            <a:off x="5943601" y="1031132"/>
            <a:ext cx="4640498" cy="5656296"/>
          </a:xfrm>
        </p:spPr>
        <p:txBody>
          <a:bodyPr>
            <a:normAutofit/>
          </a:bodyPr>
          <a:lstStyle/>
          <a:p>
            <a:pPr marL="514350" indent="-514350">
              <a:buFont typeface="+mj-lt"/>
              <a:buAutoNum type="arabicPeriod"/>
            </a:pPr>
            <a:r>
              <a:rPr lang="en-IN" dirty="0"/>
              <a:t>Vinayak Lal (Neural Network and Hardware Implementation)</a:t>
            </a:r>
          </a:p>
          <a:p>
            <a:pPr marL="514350" indent="-514350">
              <a:buFont typeface="+mj-lt"/>
              <a:buAutoNum type="arabicPeriod"/>
            </a:pPr>
            <a:r>
              <a:rPr lang="en-IN" dirty="0"/>
              <a:t>Udit Tiwari (Image Processing Implementation)</a:t>
            </a:r>
          </a:p>
          <a:p>
            <a:pPr marL="514350" indent="-514350">
              <a:buFont typeface="+mj-lt"/>
              <a:buAutoNum type="arabicPeriod"/>
            </a:pPr>
            <a:r>
              <a:rPr lang="en-IN" dirty="0"/>
              <a:t>Ashwini Joshi (Image Processing Implementation and Individual Testing of components)</a:t>
            </a:r>
          </a:p>
          <a:p>
            <a:pPr marL="514350" indent="-514350">
              <a:buFont typeface="+mj-lt"/>
              <a:buAutoNum type="arabicPeriod"/>
            </a:pPr>
            <a:r>
              <a:rPr lang="en-IN" dirty="0" err="1"/>
              <a:t>Meenal</a:t>
            </a:r>
            <a:r>
              <a:rPr lang="en-IN" dirty="0"/>
              <a:t> Srivastava (Overall Testing and Data Collection)</a:t>
            </a:r>
          </a:p>
        </p:txBody>
      </p:sp>
      <p:sp>
        <p:nvSpPr>
          <p:cNvPr id="4" name="Oval 3">
            <a:extLst>
              <a:ext uri="{FF2B5EF4-FFF2-40B4-BE49-F238E27FC236}">
                <a16:creationId xmlns:a16="http://schemas.microsoft.com/office/drawing/2014/main" id="{1564BFD6-DB21-4CC6-A852-AF199331E8AA}"/>
              </a:ext>
            </a:extLst>
          </p:cNvPr>
          <p:cNvSpPr/>
          <p:nvPr/>
        </p:nvSpPr>
        <p:spPr>
          <a:xfrm>
            <a:off x="10710153" y="3429000"/>
            <a:ext cx="700797" cy="7101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7111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707D-F5C2-4DF2-8180-4D3A9A7F19AF}"/>
              </a:ext>
            </a:extLst>
          </p:cNvPr>
          <p:cNvSpPr>
            <a:spLocks noGrp="1"/>
          </p:cNvSpPr>
          <p:nvPr>
            <p:ph type="title"/>
          </p:nvPr>
        </p:nvSpPr>
        <p:spPr>
          <a:xfrm>
            <a:off x="5624207" y="151118"/>
            <a:ext cx="5611238" cy="588186"/>
          </a:xfrm>
        </p:spPr>
        <p:txBody>
          <a:bodyPr>
            <a:normAutofit fontScale="90000"/>
          </a:bodyPr>
          <a:lstStyle/>
          <a:p>
            <a:r>
              <a:rPr lang="en-IN" dirty="0">
                <a:latin typeface="Arial Black" panose="020B0A04020102020204" pitchFamily="34" charset="0"/>
              </a:rPr>
              <a:t>Technologies Used</a:t>
            </a:r>
          </a:p>
        </p:txBody>
      </p:sp>
      <p:sp>
        <p:nvSpPr>
          <p:cNvPr id="3" name="Content Placeholder 2">
            <a:extLst>
              <a:ext uri="{FF2B5EF4-FFF2-40B4-BE49-F238E27FC236}">
                <a16:creationId xmlns:a16="http://schemas.microsoft.com/office/drawing/2014/main" id="{0D5FD5D7-CD5A-497D-8044-2F8CADD2869C}"/>
              </a:ext>
            </a:extLst>
          </p:cNvPr>
          <p:cNvSpPr>
            <a:spLocks noGrp="1"/>
          </p:cNvSpPr>
          <p:nvPr>
            <p:ph idx="1"/>
          </p:nvPr>
        </p:nvSpPr>
        <p:spPr>
          <a:xfrm>
            <a:off x="6148689" y="911225"/>
            <a:ext cx="4562274" cy="4828094"/>
          </a:xfrm>
        </p:spPr>
        <p:txBody>
          <a:bodyPr/>
          <a:lstStyle/>
          <a:p>
            <a:pPr>
              <a:buFont typeface="Wingdings" panose="05000000000000000000" pitchFamily="2" charset="2"/>
              <a:buChar char="Ø"/>
            </a:pPr>
            <a:r>
              <a:rPr lang="en-IN" dirty="0">
                <a:latin typeface="Arial Narrow" panose="020B0606020202030204" pitchFamily="34" charset="0"/>
              </a:rPr>
              <a:t> Software:</a:t>
            </a:r>
          </a:p>
          <a:p>
            <a:pPr marL="514350" indent="-514350">
              <a:buFont typeface="+mj-lt"/>
              <a:buAutoNum type="arabicPeriod"/>
            </a:pPr>
            <a:r>
              <a:rPr lang="en-IN" sz="2400" dirty="0">
                <a:latin typeface="Arial Narrow" panose="020B0606020202030204" pitchFamily="34" charset="0"/>
              </a:rPr>
              <a:t>Python </a:t>
            </a:r>
          </a:p>
          <a:p>
            <a:pPr marL="514350" indent="-514350">
              <a:buFont typeface="+mj-lt"/>
              <a:buAutoNum type="arabicPeriod"/>
            </a:pPr>
            <a:r>
              <a:rPr lang="en-IN" sz="2400" dirty="0">
                <a:latin typeface="Arial Narrow" panose="020B0606020202030204" pitchFamily="34" charset="0"/>
              </a:rPr>
              <a:t>Linux OS</a:t>
            </a:r>
          </a:p>
          <a:p>
            <a:pPr marL="514350" indent="-514350">
              <a:buFont typeface="+mj-lt"/>
              <a:buAutoNum type="arabicPeriod"/>
            </a:pPr>
            <a:r>
              <a:rPr lang="en-IN" sz="2400" dirty="0">
                <a:latin typeface="Arial Narrow" panose="020B0606020202030204" pitchFamily="34" charset="0"/>
              </a:rPr>
              <a:t>MU Code </a:t>
            </a:r>
          </a:p>
          <a:p>
            <a:pPr>
              <a:buFont typeface="Wingdings" panose="05000000000000000000" pitchFamily="2" charset="2"/>
              <a:buChar char="Ø"/>
            </a:pPr>
            <a:r>
              <a:rPr lang="en-IN" dirty="0">
                <a:latin typeface="Arial Narrow" panose="020B0606020202030204" pitchFamily="34" charset="0"/>
              </a:rPr>
              <a:t> Raspberry Pi System:</a:t>
            </a:r>
          </a:p>
          <a:p>
            <a:pPr marL="514350" indent="-514350">
              <a:buFont typeface="+mj-lt"/>
              <a:buAutoNum type="arabicPeriod"/>
            </a:pPr>
            <a:r>
              <a:rPr lang="en-IN" sz="2400" dirty="0">
                <a:latin typeface="Arial Narrow" panose="020B0606020202030204" pitchFamily="34" charset="0"/>
              </a:rPr>
              <a:t>Raspberry Pi 4 Model</a:t>
            </a:r>
          </a:p>
          <a:p>
            <a:pPr marL="514350" indent="-514350">
              <a:buFont typeface="+mj-lt"/>
              <a:buAutoNum type="arabicPeriod"/>
            </a:pPr>
            <a:r>
              <a:rPr lang="en-IN" sz="2400" dirty="0">
                <a:latin typeface="Arial Narrow" panose="020B0606020202030204" pitchFamily="34" charset="0"/>
              </a:rPr>
              <a:t>Raspberry Pi Camera Module</a:t>
            </a:r>
          </a:p>
          <a:p>
            <a:pPr>
              <a:buFont typeface="Wingdings" panose="05000000000000000000" pitchFamily="2" charset="2"/>
              <a:buChar char="Ø"/>
            </a:pPr>
            <a:r>
              <a:rPr lang="en-IN" dirty="0">
                <a:latin typeface="Arial Narrow" panose="020B0606020202030204" pitchFamily="34" charset="0"/>
              </a:rPr>
              <a:t> Motor Control System</a:t>
            </a:r>
          </a:p>
          <a:p>
            <a:pPr marL="514350" indent="-514350">
              <a:buFont typeface="+mj-lt"/>
              <a:buAutoNum type="arabicPeriod"/>
            </a:pPr>
            <a:r>
              <a:rPr lang="en-IN" sz="2400" dirty="0">
                <a:latin typeface="Arial Narrow" panose="020B0606020202030204" pitchFamily="34" charset="0"/>
              </a:rPr>
              <a:t>DC Geared Motors</a:t>
            </a:r>
          </a:p>
          <a:p>
            <a:pPr marL="514350" indent="-514350">
              <a:buFont typeface="+mj-lt"/>
              <a:buAutoNum type="arabicPeriod"/>
            </a:pPr>
            <a:r>
              <a:rPr lang="en-IN" sz="2400" dirty="0">
                <a:latin typeface="Arial Narrow" panose="020B0606020202030204" pitchFamily="34" charset="0"/>
              </a:rPr>
              <a:t>L298N Motor Driver</a:t>
            </a:r>
          </a:p>
        </p:txBody>
      </p:sp>
      <p:sp>
        <p:nvSpPr>
          <p:cNvPr id="4" name="Oval 3">
            <a:extLst>
              <a:ext uri="{FF2B5EF4-FFF2-40B4-BE49-F238E27FC236}">
                <a16:creationId xmlns:a16="http://schemas.microsoft.com/office/drawing/2014/main" id="{4B94956A-B2B2-4859-8ED1-3D7084780567}"/>
              </a:ext>
            </a:extLst>
          </p:cNvPr>
          <p:cNvSpPr/>
          <p:nvPr/>
        </p:nvSpPr>
        <p:spPr>
          <a:xfrm>
            <a:off x="10603149" y="3452982"/>
            <a:ext cx="846306" cy="79766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9210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707D-F5C2-4DF2-8180-4D3A9A7F19AF}"/>
              </a:ext>
            </a:extLst>
          </p:cNvPr>
          <p:cNvSpPr>
            <a:spLocks noGrp="1"/>
          </p:cNvSpPr>
          <p:nvPr>
            <p:ph type="title"/>
          </p:nvPr>
        </p:nvSpPr>
        <p:spPr>
          <a:xfrm>
            <a:off x="3492261" y="131265"/>
            <a:ext cx="5320999" cy="588186"/>
          </a:xfrm>
        </p:spPr>
        <p:txBody>
          <a:bodyPr>
            <a:normAutofit fontScale="90000"/>
          </a:bodyPr>
          <a:lstStyle/>
          <a:p>
            <a:r>
              <a:rPr lang="en-IN" dirty="0">
                <a:solidFill>
                  <a:schemeClr val="bg1"/>
                </a:solidFill>
                <a:latin typeface="Arial Black" panose="020B0A04020102020204" pitchFamily="34" charset="0"/>
              </a:rPr>
              <a:t>Custom Car Model</a:t>
            </a:r>
          </a:p>
        </p:txBody>
      </p:sp>
    </p:spTree>
    <p:extLst>
      <p:ext uri="{BB962C8B-B14F-4D97-AF65-F5344CB8AC3E}">
        <p14:creationId xmlns:p14="http://schemas.microsoft.com/office/powerpoint/2010/main" val="3118184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707D-F5C2-4DF2-8180-4D3A9A7F19AF}"/>
              </a:ext>
            </a:extLst>
          </p:cNvPr>
          <p:cNvSpPr>
            <a:spLocks noGrp="1"/>
          </p:cNvSpPr>
          <p:nvPr>
            <p:ph type="title"/>
          </p:nvPr>
        </p:nvSpPr>
        <p:spPr>
          <a:xfrm>
            <a:off x="838200" y="187844"/>
            <a:ext cx="10515600" cy="679904"/>
          </a:xfrm>
        </p:spPr>
        <p:txBody>
          <a:bodyPr>
            <a:normAutofit fontScale="90000"/>
          </a:bodyPr>
          <a:lstStyle/>
          <a:p>
            <a:pPr algn="ctr"/>
            <a:r>
              <a:rPr lang="en-IN" dirty="0">
                <a:solidFill>
                  <a:schemeClr val="bg1"/>
                </a:solidFill>
                <a:latin typeface="Arial Black" panose="020B0A04020102020204" pitchFamily="34" charset="0"/>
              </a:rPr>
              <a:t>Step 1: Image Processing</a:t>
            </a:r>
          </a:p>
        </p:txBody>
      </p:sp>
      <p:sp>
        <p:nvSpPr>
          <p:cNvPr id="3" name="Content Placeholder 2">
            <a:extLst>
              <a:ext uri="{FF2B5EF4-FFF2-40B4-BE49-F238E27FC236}">
                <a16:creationId xmlns:a16="http://schemas.microsoft.com/office/drawing/2014/main" id="{0D5FD5D7-CD5A-497D-8044-2F8CADD2869C}"/>
              </a:ext>
            </a:extLst>
          </p:cNvPr>
          <p:cNvSpPr>
            <a:spLocks noGrp="1"/>
          </p:cNvSpPr>
          <p:nvPr>
            <p:ph idx="1"/>
          </p:nvPr>
        </p:nvSpPr>
        <p:spPr>
          <a:xfrm>
            <a:off x="457200" y="1149945"/>
            <a:ext cx="11495314" cy="3418179"/>
          </a:xfrm>
        </p:spPr>
        <p:txBody>
          <a:bodyPr>
            <a:normAutofit/>
          </a:bodyPr>
          <a:lstStyle/>
          <a:p>
            <a:pPr marL="0" indent="0">
              <a:buNone/>
            </a:pPr>
            <a:r>
              <a:rPr lang="en-US" dirty="0">
                <a:solidFill>
                  <a:schemeClr val="bg1"/>
                </a:solidFill>
                <a:latin typeface="Arial Narrow" panose="020B0606020202030204" pitchFamily="34" charset="0"/>
              </a:rPr>
              <a:t>The idea is to find the path using color detection or edge detector and then getting the curve using summation of pixels in the y direction i.e., a histogram. Splitting the task into 5 different steps. This includes Thresholding, Warping, Histogram, Averaging, and Displaying.</a:t>
            </a:r>
            <a:endParaRPr lang="en-IN" dirty="0">
              <a:solidFill>
                <a:schemeClr val="bg1"/>
              </a:solidFill>
              <a:latin typeface="Arial Narrow" panose="020B0606020202030204" pitchFamily="34" charset="0"/>
            </a:endParaRPr>
          </a:p>
        </p:txBody>
      </p:sp>
      <p:pic>
        <p:nvPicPr>
          <p:cNvPr id="7" name="Picture 6">
            <a:extLst>
              <a:ext uri="{FF2B5EF4-FFF2-40B4-BE49-F238E27FC236}">
                <a16:creationId xmlns:a16="http://schemas.microsoft.com/office/drawing/2014/main" id="{B18AD950-44EF-4A94-9931-EE07F0CA8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00" y="3608484"/>
            <a:ext cx="6272414" cy="3061672"/>
          </a:xfrm>
          <a:prstGeom prst="rect">
            <a:avLst/>
          </a:prstGeom>
        </p:spPr>
      </p:pic>
    </p:spTree>
    <p:extLst>
      <p:ext uri="{BB962C8B-B14F-4D97-AF65-F5344CB8AC3E}">
        <p14:creationId xmlns:p14="http://schemas.microsoft.com/office/powerpoint/2010/main" val="62707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l="-21000" b="-12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D98930-0DC3-4FBA-9394-2A855654769C}"/>
              </a:ext>
            </a:extLst>
          </p:cNvPr>
          <p:cNvSpPr>
            <a:spLocks noGrp="1"/>
          </p:cNvSpPr>
          <p:nvPr>
            <p:ph type="body" idx="1"/>
          </p:nvPr>
        </p:nvSpPr>
        <p:spPr>
          <a:xfrm>
            <a:off x="6096000" y="130798"/>
            <a:ext cx="5773984" cy="2288845"/>
          </a:xfrm>
        </p:spPr>
        <p:txBody>
          <a:bodyPr>
            <a:normAutofit fontScale="92500" lnSpcReduction="10000"/>
          </a:bodyPr>
          <a:lstStyle/>
          <a:p>
            <a:pPr algn="ctr"/>
            <a:r>
              <a:rPr lang="en-IN" sz="3300" dirty="0">
                <a:solidFill>
                  <a:schemeClr val="bg1"/>
                </a:solidFill>
                <a:latin typeface="Arial Black" panose="020B0A04020102020204" pitchFamily="34" charset="0"/>
              </a:rPr>
              <a:t>Thresholding</a:t>
            </a:r>
          </a:p>
          <a:p>
            <a:r>
              <a:rPr lang="en-US" sz="2800" dirty="0">
                <a:solidFill>
                  <a:schemeClr val="bg1"/>
                </a:solidFill>
              </a:rPr>
              <a:t>The idea here is to get the path using either Color or Edge Detection. In our case we are using regular A4 White paper as path, therefore we can simply use the color detection to find the path</a:t>
            </a:r>
            <a:endParaRPr lang="en-IN" sz="2800" dirty="0">
              <a:solidFill>
                <a:schemeClr val="bg1"/>
              </a:solidFill>
            </a:endParaRPr>
          </a:p>
        </p:txBody>
      </p:sp>
      <p:pic>
        <p:nvPicPr>
          <p:cNvPr id="10" name="Thresholding">
            <a:hlinkClick r:id="" action="ppaction://media"/>
            <a:extLst>
              <a:ext uri="{FF2B5EF4-FFF2-40B4-BE49-F238E27FC236}">
                <a16:creationId xmlns:a16="http://schemas.microsoft.com/office/drawing/2014/main" id="{DA6154C8-DB47-47E1-BA0E-FBB677505FA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8"/>
          <a:srcRect t="15736"/>
          <a:stretch/>
        </p:blipFill>
        <p:spPr>
          <a:xfrm>
            <a:off x="191334" y="429208"/>
            <a:ext cx="5775325" cy="2568788"/>
          </a:xfrm>
        </p:spPr>
      </p:pic>
      <p:sp>
        <p:nvSpPr>
          <p:cNvPr id="8" name="Text Placeholder 7">
            <a:extLst>
              <a:ext uri="{FF2B5EF4-FFF2-40B4-BE49-F238E27FC236}">
                <a16:creationId xmlns:a16="http://schemas.microsoft.com/office/drawing/2014/main" id="{F8C61265-89ED-4F1C-82AB-6FF6744AAD5D}"/>
              </a:ext>
            </a:extLst>
          </p:cNvPr>
          <p:cNvSpPr>
            <a:spLocks noGrp="1"/>
          </p:cNvSpPr>
          <p:nvPr>
            <p:ph type="body" sz="quarter" idx="3"/>
          </p:nvPr>
        </p:nvSpPr>
        <p:spPr>
          <a:xfrm>
            <a:off x="192675" y="3552094"/>
            <a:ext cx="5773984" cy="3048499"/>
          </a:xfrm>
        </p:spPr>
        <p:txBody>
          <a:bodyPr>
            <a:normAutofit fontScale="92500" lnSpcReduction="10000"/>
          </a:bodyPr>
          <a:lstStyle/>
          <a:p>
            <a:pPr algn="ctr"/>
            <a:r>
              <a:rPr lang="en-IN" sz="3300" dirty="0">
                <a:solidFill>
                  <a:schemeClr val="bg1"/>
                </a:solidFill>
                <a:latin typeface="Arial Black" panose="020B0A04020102020204" pitchFamily="34" charset="0"/>
              </a:rPr>
              <a:t>Warping</a:t>
            </a:r>
          </a:p>
          <a:p>
            <a:r>
              <a:rPr lang="en-US" dirty="0">
                <a:solidFill>
                  <a:schemeClr val="bg1"/>
                </a:solidFill>
                <a:latin typeface="Arial Black" panose="020B0A04020102020204" pitchFamily="34" charset="0"/>
              </a:rPr>
              <a:t>Since we want to look at the road as if we were watching from the top. This is known as a bird eye view. To warp the image, we need to define the initial points. These points we can determine manually using trackbars. The idea is to get a rectangle shape when the road is straight.</a:t>
            </a:r>
            <a:endParaRPr lang="en-IN" dirty="0">
              <a:solidFill>
                <a:schemeClr val="bg1"/>
              </a:solidFill>
              <a:latin typeface="Arial Black" panose="020B0A04020102020204" pitchFamily="34" charset="0"/>
            </a:endParaRPr>
          </a:p>
        </p:txBody>
      </p:sp>
      <p:pic>
        <p:nvPicPr>
          <p:cNvPr id="11" name="Warping">
            <a:hlinkClick r:id="" action="ppaction://media"/>
            <a:extLst>
              <a:ext uri="{FF2B5EF4-FFF2-40B4-BE49-F238E27FC236}">
                <a16:creationId xmlns:a16="http://schemas.microsoft.com/office/drawing/2014/main" id="{A4EF20C6-94C0-4CB1-B928-27A95416C21B}"/>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rotWithShape="1">
          <a:blip r:embed="rId9"/>
          <a:srcRect t="8380"/>
          <a:stretch/>
        </p:blipFill>
        <p:spPr>
          <a:xfrm>
            <a:off x="6096000" y="3622597"/>
            <a:ext cx="5773984" cy="2907491"/>
          </a:xfrm>
        </p:spPr>
      </p:pic>
    </p:spTree>
    <p:extLst>
      <p:ext uri="{BB962C8B-B14F-4D97-AF65-F5344CB8AC3E}">
        <p14:creationId xmlns:p14="http://schemas.microsoft.com/office/powerpoint/2010/main" val="93574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00" fill="hold"/>
                                        <p:tgtEl>
                                          <p:spTgt spid="10"/>
                                        </p:tgtEl>
                                      </p:cBhvr>
                                    </p:cmd>
                                  </p:childTnLst>
                                </p:cTn>
                              </p:par>
                            </p:childTnLst>
                          </p:cTn>
                        </p:par>
                        <p:par>
                          <p:cTn id="7" fill="hold">
                            <p:stCondLst>
                              <p:cond delay="10200"/>
                            </p:stCondLst>
                            <p:childTnLst>
                              <p:par>
                                <p:cTn id="8" presetID="1" presetClass="mediacall" presetSubtype="0" fill="hold" nodeType="afterEffect">
                                  <p:stCondLst>
                                    <p:cond delay="0"/>
                                  </p:stCondLst>
                                  <p:childTnLst>
                                    <p:cmd type="call" cmd="playFrom(0.0)">
                                      <p:cBhvr>
                                        <p:cTn id="9" dur="412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video>
              <p:cMediaNode vol="80000" mute="1">
                <p:cTn id="16" repeatCount="indefinite"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l="-21000" b="-12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D98930-0DC3-4FBA-9394-2A855654769C}"/>
              </a:ext>
            </a:extLst>
          </p:cNvPr>
          <p:cNvSpPr>
            <a:spLocks noGrp="1"/>
          </p:cNvSpPr>
          <p:nvPr>
            <p:ph type="body" idx="1"/>
          </p:nvPr>
        </p:nvSpPr>
        <p:spPr>
          <a:xfrm>
            <a:off x="188435" y="205443"/>
            <a:ext cx="5773984" cy="3223557"/>
          </a:xfrm>
        </p:spPr>
        <p:txBody>
          <a:bodyPr>
            <a:normAutofit fontScale="85000" lnSpcReduction="20000"/>
          </a:bodyPr>
          <a:lstStyle/>
          <a:p>
            <a:pPr algn="ctr"/>
            <a:r>
              <a:rPr lang="en-IN" sz="4000" dirty="0">
                <a:solidFill>
                  <a:schemeClr val="bg1"/>
                </a:solidFill>
                <a:latin typeface="Arial Black" panose="020B0A04020102020204" pitchFamily="34" charset="0"/>
              </a:rPr>
              <a:t>Histogram</a:t>
            </a:r>
          </a:p>
          <a:p>
            <a:r>
              <a:rPr lang="en-US" sz="3100" dirty="0">
                <a:solidFill>
                  <a:schemeClr val="bg1"/>
                </a:solidFill>
              </a:rPr>
              <a:t>To find the curve in the path we will used the concept of summation of pixels. Given that our Warped image is now binary i.e. it has either black or white pixels, we can sum the pixel values in the y direction. </a:t>
            </a:r>
            <a:endParaRPr lang="en-IN" sz="3100" dirty="0">
              <a:solidFill>
                <a:schemeClr val="bg1"/>
              </a:solidFill>
            </a:endParaRPr>
          </a:p>
        </p:txBody>
      </p:sp>
      <p:sp>
        <p:nvSpPr>
          <p:cNvPr id="8" name="Text Placeholder 7">
            <a:extLst>
              <a:ext uri="{FF2B5EF4-FFF2-40B4-BE49-F238E27FC236}">
                <a16:creationId xmlns:a16="http://schemas.microsoft.com/office/drawing/2014/main" id="{F8C61265-89ED-4F1C-82AB-6FF6744AAD5D}"/>
              </a:ext>
            </a:extLst>
          </p:cNvPr>
          <p:cNvSpPr>
            <a:spLocks noGrp="1"/>
          </p:cNvSpPr>
          <p:nvPr>
            <p:ph type="body" sz="quarter" idx="3"/>
          </p:nvPr>
        </p:nvSpPr>
        <p:spPr>
          <a:xfrm>
            <a:off x="6229581" y="4678914"/>
            <a:ext cx="5773984" cy="1884396"/>
          </a:xfrm>
        </p:spPr>
        <p:txBody>
          <a:bodyPr>
            <a:normAutofit fontScale="85000" lnSpcReduction="20000"/>
          </a:bodyPr>
          <a:lstStyle/>
          <a:p>
            <a:pPr algn="ctr"/>
            <a:r>
              <a:rPr lang="en-IN" sz="3300" dirty="0">
                <a:solidFill>
                  <a:schemeClr val="bg1"/>
                </a:solidFill>
                <a:latin typeface="Arial Black" panose="020B0A04020102020204" pitchFamily="34" charset="0"/>
              </a:rPr>
              <a:t>Averaging and Display</a:t>
            </a:r>
          </a:p>
          <a:p>
            <a:r>
              <a:rPr lang="en-US" dirty="0">
                <a:solidFill>
                  <a:schemeClr val="bg1"/>
                </a:solidFill>
                <a:latin typeface="Arial Black" panose="020B0A04020102020204" pitchFamily="34" charset="0"/>
              </a:rPr>
              <a:t>Once we have the curve value, we will append it in a list so that we can average this value. Averaging will allow smooth motion and will avoid any dramatic movements. We can add options to display the final result. </a:t>
            </a:r>
            <a:endParaRPr lang="en-IN" dirty="0">
              <a:solidFill>
                <a:schemeClr val="bg1"/>
              </a:solidFill>
              <a:latin typeface="Arial Black" panose="020B0A04020102020204" pitchFamily="34" charset="0"/>
            </a:endParaRPr>
          </a:p>
        </p:txBody>
      </p:sp>
      <p:pic>
        <p:nvPicPr>
          <p:cNvPr id="4" name="Histogram">
            <a:hlinkClick r:id="" action="ppaction://media"/>
            <a:extLst>
              <a:ext uri="{FF2B5EF4-FFF2-40B4-BE49-F238E27FC236}">
                <a16:creationId xmlns:a16="http://schemas.microsoft.com/office/drawing/2014/main" id="{2D77BD8E-36EF-4AED-A375-B72FA53A73B1}"/>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8"/>
          <a:srcRect t="17130"/>
          <a:stretch/>
        </p:blipFill>
        <p:spPr>
          <a:xfrm>
            <a:off x="6358922" y="205443"/>
            <a:ext cx="5644643" cy="1462465"/>
          </a:xfrm>
        </p:spPr>
      </p:pic>
      <p:pic>
        <p:nvPicPr>
          <p:cNvPr id="9" name="Optimization">
            <a:hlinkClick r:id="" action="ppaction://media"/>
            <a:extLst>
              <a:ext uri="{FF2B5EF4-FFF2-40B4-BE49-F238E27FC236}">
                <a16:creationId xmlns:a16="http://schemas.microsoft.com/office/drawing/2014/main" id="{2AF5E189-AE38-4CDB-A5E6-AF1718AE7F0F}"/>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rotWithShape="1">
          <a:blip r:embed="rId9"/>
          <a:srcRect t="9923"/>
          <a:stretch/>
        </p:blipFill>
        <p:spPr>
          <a:xfrm>
            <a:off x="252729" y="4351955"/>
            <a:ext cx="5645396" cy="2211355"/>
          </a:xfrm>
        </p:spPr>
      </p:pic>
      <p:pic>
        <p:nvPicPr>
          <p:cNvPr id="12" name="image2.png" descr="IMG_256">
            <a:extLst>
              <a:ext uri="{FF2B5EF4-FFF2-40B4-BE49-F238E27FC236}">
                <a16:creationId xmlns:a16="http://schemas.microsoft.com/office/drawing/2014/main" id="{B362363E-13EB-440C-8652-ACFA7B0A4CB8}"/>
              </a:ext>
            </a:extLst>
          </p:cNvPr>
          <p:cNvPicPr/>
          <p:nvPr/>
        </p:nvPicPr>
        <p:blipFill>
          <a:blip r:embed="rId10"/>
          <a:srcRect/>
          <a:stretch>
            <a:fillRect/>
          </a:stretch>
        </p:blipFill>
        <p:spPr>
          <a:xfrm>
            <a:off x="6498257" y="1817221"/>
            <a:ext cx="5236632" cy="2211355"/>
          </a:xfrm>
          <a:prstGeom prst="rect">
            <a:avLst/>
          </a:prstGeom>
          <a:ln/>
        </p:spPr>
      </p:pic>
    </p:spTree>
    <p:extLst>
      <p:ext uri="{BB962C8B-B14F-4D97-AF65-F5344CB8AC3E}">
        <p14:creationId xmlns:p14="http://schemas.microsoft.com/office/powerpoint/2010/main" val="193128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33" fill="hold"/>
                                        <p:tgtEl>
                                          <p:spTgt spid="4"/>
                                        </p:tgtEl>
                                      </p:cBhvr>
                                    </p:cmd>
                                  </p:childTnLst>
                                </p:cTn>
                              </p:par>
                            </p:childTnLst>
                          </p:cTn>
                        </p:par>
                        <p:par>
                          <p:cTn id="7" fill="hold">
                            <p:stCondLst>
                              <p:cond delay="17633"/>
                            </p:stCondLst>
                            <p:childTnLst>
                              <p:par>
                                <p:cTn id="8" presetID="1" presetClass="mediacall" presetSubtype="0" fill="hold" nodeType="afterEffect">
                                  <p:stCondLst>
                                    <p:cond delay="0"/>
                                  </p:stCondLst>
                                  <p:childTnLst>
                                    <p:cmd type="call" cmd="playFrom(0.0)">
                                      <p:cBhvr>
                                        <p:cTn id="9" dur="567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mute="1">
                <p:cTn id="16" repeatCount="indefinite"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756</Words>
  <Application>Microsoft Office PowerPoint</Application>
  <PresentationFormat>Widescreen</PresentationFormat>
  <Paragraphs>54</Paragraphs>
  <Slides>16</Slides>
  <Notes>2</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Arial Narrow</vt:lpstr>
      <vt:lpstr>Calibri</vt:lpstr>
      <vt:lpstr>Calibri Light</vt:lpstr>
      <vt:lpstr>Times New Roman</vt:lpstr>
      <vt:lpstr>Wingdings</vt:lpstr>
      <vt:lpstr>Office Theme</vt:lpstr>
      <vt:lpstr>PowerPoint Presentation</vt:lpstr>
      <vt:lpstr>Problem Statement</vt:lpstr>
      <vt:lpstr>Introduction</vt:lpstr>
      <vt:lpstr>Team Members and Roles</vt:lpstr>
      <vt:lpstr>Technologies Used</vt:lpstr>
      <vt:lpstr>Custom Car Model</vt:lpstr>
      <vt:lpstr>Step 1: Image Processing</vt:lpstr>
      <vt:lpstr>PowerPoint Presentation</vt:lpstr>
      <vt:lpstr>PowerPoint Presentation</vt:lpstr>
      <vt:lpstr>Step 2: Neural Networks</vt:lpstr>
      <vt:lpstr>PowerPoint Presentation</vt:lpstr>
      <vt:lpstr>Final Step Averaging</vt:lpstr>
      <vt:lpstr>PowerPoint Presentation</vt:lpstr>
      <vt:lpstr>Advantages</vt:lpstr>
      <vt:lpstr>Limitations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Vinayak Lal Bhatnagar</dc:creator>
  <cp:lastModifiedBy>Vinayak Lal Bhatnagar</cp:lastModifiedBy>
  <cp:revision>28</cp:revision>
  <dcterms:created xsi:type="dcterms:W3CDTF">2021-05-08T12:11:38Z</dcterms:created>
  <dcterms:modified xsi:type="dcterms:W3CDTF">2021-05-26T05:12:56Z</dcterms:modified>
</cp:coreProperties>
</file>